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  <p:sldId id="257" r:id="rId3"/>
    <p:sldId id="278" r:id="rId4"/>
    <p:sldId id="279" r:id="rId5"/>
    <p:sldId id="282" r:id="rId6"/>
    <p:sldId id="284" r:id="rId7"/>
    <p:sldId id="285" r:id="rId8"/>
    <p:sldId id="286" r:id="rId9"/>
    <p:sldId id="287" r:id="rId10"/>
    <p:sldId id="288" r:id="rId11"/>
    <p:sldId id="258" r:id="rId12"/>
    <p:sldId id="281" r:id="rId13"/>
    <p:sldId id="289" r:id="rId14"/>
    <p:sldId id="25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11" r:id="rId31"/>
    <p:sldId id="305" r:id="rId32"/>
    <p:sldId id="306" r:id="rId33"/>
    <p:sldId id="307" r:id="rId34"/>
    <p:sldId id="308" r:id="rId35"/>
    <p:sldId id="261" r:id="rId36"/>
    <p:sldId id="263" r:id="rId37"/>
    <p:sldId id="264" r:id="rId38"/>
    <p:sldId id="265" r:id="rId39"/>
    <p:sldId id="266" r:id="rId40"/>
    <p:sldId id="260" r:id="rId41"/>
    <p:sldId id="267" r:id="rId42"/>
    <p:sldId id="268" r:id="rId43"/>
    <p:sldId id="269" r:id="rId44"/>
    <p:sldId id="270" r:id="rId45"/>
    <p:sldId id="271" r:id="rId46"/>
    <p:sldId id="309" r:id="rId47"/>
    <p:sldId id="272" r:id="rId48"/>
    <p:sldId id="277" r:id="rId49"/>
    <p:sldId id="273" r:id="rId50"/>
    <p:sldId id="274" r:id="rId51"/>
    <p:sldId id="275" r:id="rId52"/>
    <p:sldId id="276" r:id="rId53"/>
    <p:sldId id="312" r:id="rId5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62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54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937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25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9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72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34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53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86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53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7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60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40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9C7E880-104E-4C3D-AAFB-75737739F72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087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%C3%89chelle_(proportion)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35485"/>
            <a:ext cx="11776364" cy="3034188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fr-FR" sz="3200" b="1" dirty="0"/>
              <a:t>COURS </a:t>
            </a:r>
            <a:br>
              <a:rPr lang="fr-FR" sz="3200" dirty="0"/>
            </a:br>
            <a:r>
              <a:rPr lang="fr-FR" sz="3200" dirty="0"/>
              <a:t>D’INFORMATIQUE INDUSTRIELLE</a:t>
            </a:r>
            <a:br>
              <a:rPr lang="fr-FR" sz="3200" b="1" dirty="0"/>
            </a:br>
            <a:r>
              <a:rPr lang="fr-FR" sz="3200" dirty="0"/>
              <a:t>www.magoe.net  </a:t>
            </a:r>
            <a:br>
              <a:rPr lang="fr-FR" sz="3200" dirty="0"/>
            </a:br>
            <a:r>
              <a:rPr lang="fr-FR" sz="3200" dirty="0"/>
              <a:t>CM: 10h; TD: 20h; TP: 30h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237018"/>
            <a:ext cx="12192000" cy="1620982"/>
          </a:xfrm>
        </p:spPr>
        <p:txBody>
          <a:bodyPr>
            <a:noAutofit/>
          </a:bodyPr>
          <a:lstStyle/>
          <a:p>
            <a:pPr algn="just"/>
            <a:r>
              <a:rPr lang="fr-FR" sz="3200" dirty="0"/>
              <a:t>M. Mazoughou Goépogui 			</a:t>
            </a:r>
            <a:r>
              <a:rPr lang="fr-FR" sz="2400" i="1" dirty="0"/>
              <a:t>mazoughou@magoe.net</a:t>
            </a:r>
          </a:p>
          <a:p>
            <a:pPr algn="r"/>
            <a:r>
              <a:rPr lang="fr-FR" sz="3200" i="1"/>
              <a:t>624 </a:t>
            </a:r>
            <a:r>
              <a:rPr lang="fr-FR" sz="3200" i="1" dirty="0"/>
              <a:t>05 56 40</a:t>
            </a:r>
          </a:p>
        </p:txBody>
      </p:sp>
      <p:pic>
        <p:nvPicPr>
          <p:cNvPr id="5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5153891" cy="495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68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EN IMP: SECTEURS D’ACTIVITE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07127" y="1911926"/>
            <a:ext cx="8853055" cy="4793673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Entreprises de construction d’équipements électroniques 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Entreprises de maintenance des systèmes et installations industrielles;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Entreprises industrielles de toute sorte;</a:t>
            </a:r>
          </a:p>
        </p:txBody>
      </p:sp>
    </p:spTree>
    <p:extLst>
      <p:ext uri="{BB962C8B-B14F-4D97-AF65-F5344CB8AC3E}">
        <p14:creationId xmlns:p14="http://schemas.microsoft.com/office/powerpoint/2010/main" val="3464802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9999" y="447188"/>
            <a:ext cx="11201891" cy="970450"/>
          </a:xfrm>
        </p:spPr>
        <p:txBody>
          <a:bodyPr/>
          <a:lstStyle/>
          <a:p>
            <a:pPr algn="ctr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EN IMP: SECTEURS D’ACTIVITE</a:t>
            </a:r>
            <a:endParaRPr lang="fr-FR" sz="3200" dirty="0"/>
          </a:p>
        </p:txBody>
      </p:sp>
      <p:pic>
        <p:nvPicPr>
          <p:cNvPr id="5" name="Picture 2" descr="C:\Users\toshiba\Desktop\Mazoughou doc\image_cours_CI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72" y="2203120"/>
            <a:ext cx="4727842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toshiba\Desktop\Mazoughou doc\image_cours_CIP\images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3120"/>
            <a:ext cx="2569029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toshiba\Desktop\Mazoughou doc\image_cours_CIP\images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186" y="2203120"/>
            <a:ext cx="20383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toshiba\Desktop\Mazoughou doc\image_cours_CIP\mill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951" y="4585663"/>
            <a:ext cx="2954235" cy="221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toshiba\Desktop\Mazoughou doc\image_cours_CIP\téléchargement (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507" y="2203120"/>
            <a:ext cx="2258293" cy="225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toshiba\Desktop\Mazoughou doc\image_cours_CIP\images (12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473" y="4613450"/>
            <a:ext cx="3283527" cy="218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toshiba\Desktop\Mazoughou doc\image_cours_CIP\bio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1" y="4505052"/>
            <a:ext cx="3446420" cy="229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760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090668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369127" y="3380656"/>
            <a:ext cx="2565677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ENSEIGNEMENT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7436173" y="3380656"/>
            <a:ext cx="2565677" cy="10801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AGRICULTURE</a:t>
            </a:r>
          </a:p>
        </p:txBody>
      </p:sp>
      <p:sp>
        <p:nvSpPr>
          <p:cNvPr id="7" name="Double flèche horizontale 6"/>
          <p:cNvSpPr/>
          <p:nvPr/>
        </p:nvSpPr>
        <p:spPr>
          <a:xfrm>
            <a:off x="5397111" y="3562585"/>
            <a:ext cx="1576755" cy="72008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017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090668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8" name="Rectangle 7"/>
          <p:cNvSpPr/>
          <p:nvPr/>
        </p:nvSpPr>
        <p:spPr>
          <a:xfrm>
            <a:off x="1856508" y="2673684"/>
            <a:ext cx="8672947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lnSpc>
                <a:spcPct val="150000"/>
              </a:lnSpc>
              <a:buAutoNum type="arabicPeriod"/>
            </a:pPr>
            <a:r>
              <a:rPr lang="fr-FR" sz="36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Préparer le sol à recevoir la semence.</a:t>
            </a:r>
          </a:p>
        </p:txBody>
      </p:sp>
    </p:spTree>
    <p:extLst>
      <p:ext uri="{BB962C8B-B14F-4D97-AF65-F5344CB8AC3E}">
        <p14:creationId xmlns:p14="http://schemas.microsoft.com/office/powerpoint/2010/main" val="282133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1856509"/>
            <a:ext cx="9918561" cy="50014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/>
            </a:pPr>
            <a:r>
              <a:rPr lang="fr-FR" sz="36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L’école</a:t>
            </a: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Créer un bon environnement (espace, l’infrastructure, laboratoires, bibliothèque, etc.);</a:t>
            </a:r>
          </a:p>
        </p:txBody>
      </p:sp>
    </p:spTree>
    <p:extLst>
      <p:ext uri="{BB962C8B-B14F-4D97-AF65-F5344CB8AC3E}">
        <p14:creationId xmlns:p14="http://schemas.microsoft.com/office/powerpoint/2010/main" val="6950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/>
            </a:pPr>
            <a:r>
              <a:rPr lang="fr-FR" sz="36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L’école</a:t>
            </a: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Avoir une bonne administration;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Avoir un personnel de qualité; 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Avoir un bon programme de formation.</a:t>
            </a:r>
          </a:p>
        </p:txBody>
      </p:sp>
    </p:spTree>
    <p:extLst>
      <p:ext uri="{BB962C8B-B14F-4D97-AF65-F5344CB8AC3E}">
        <p14:creationId xmlns:p14="http://schemas.microsoft.com/office/powerpoint/2010/main" val="260902594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 startAt="2"/>
            </a:pPr>
            <a:r>
              <a:rPr lang="fr-FR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Etudiant</a:t>
            </a: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Avoir les prérequis.</a:t>
            </a:r>
          </a:p>
        </p:txBody>
      </p:sp>
    </p:spTree>
    <p:extLst>
      <p:ext uri="{BB962C8B-B14F-4D97-AF65-F5344CB8AC3E}">
        <p14:creationId xmlns:p14="http://schemas.microsoft.com/office/powerpoint/2010/main" val="211491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090668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9525" y="3546520"/>
            <a:ext cx="867294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 startAt="2"/>
            </a:pPr>
            <a:r>
              <a:rPr lang="fr-FR" sz="36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Fertiliser le sol.</a:t>
            </a:r>
            <a:endParaRPr lang="fr-FR" sz="3600" b="1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862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/>
            </a:pPr>
            <a:r>
              <a:rPr lang="fr-FR" sz="3600" dirty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Ecole.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Bien orienter les étudiants.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Accompagner la formation (partenariats, stages, visites techniques, etc. </a:t>
            </a:r>
          </a:p>
        </p:txBody>
      </p:sp>
    </p:spTree>
    <p:extLst>
      <p:ext uri="{BB962C8B-B14F-4D97-AF65-F5344CB8AC3E}">
        <p14:creationId xmlns:p14="http://schemas.microsoft.com/office/powerpoint/2010/main" val="200140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 startAt="2"/>
            </a:pPr>
            <a:r>
              <a:rPr lang="fr-FR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Étudiant.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Respecter les principes et règlements (assiduité, ponctualité, discipline, intégrité, etc.)</a:t>
            </a:r>
          </a:p>
        </p:txBody>
      </p:sp>
    </p:spTree>
    <p:extLst>
      <p:ext uri="{BB962C8B-B14F-4D97-AF65-F5344CB8AC3E}">
        <p14:creationId xmlns:p14="http://schemas.microsoft.com/office/powerpoint/2010/main" val="101840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QUESTIONS DE DISCERNEMENT.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26327" y="1911929"/>
            <a:ext cx="9351818" cy="476596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Faire IMP: Choix ou Contrainte? Justifie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comptez vous faire après les études?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Pourquoi trop de chômage?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C’est quoi IMP?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IMP: Quels sont les débouchés?</a:t>
            </a:r>
          </a:p>
        </p:txBody>
      </p:sp>
    </p:spTree>
    <p:extLst>
      <p:ext uri="{BB962C8B-B14F-4D97-AF65-F5344CB8AC3E}">
        <p14:creationId xmlns:p14="http://schemas.microsoft.com/office/powerpoint/2010/main" val="3481300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 startAt="3"/>
            </a:pPr>
            <a:r>
              <a:rPr lang="fr-FR" sz="36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Professeur.</a:t>
            </a: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Respecter les principes et règlements (assiduité, ponctualité, discipline, intégrité, etc.)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Bien orienter les étudiants.</a:t>
            </a:r>
          </a:p>
        </p:txBody>
      </p:sp>
    </p:spTree>
    <p:extLst>
      <p:ext uri="{BB962C8B-B14F-4D97-AF65-F5344CB8AC3E}">
        <p14:creationId xmlns:p14="http://schemas.microsoft.com/office/powerpoint/2010/main" val="390867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090668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9525" y="3546520"/>
            <a:ext cx="867294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 startAt="3"/>
            </a:pPr>
            <a:r>
              <a:rPr lang="fr-FR" sz="36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Semer la bonne graine.</a:t>
            </a:r>
          </a:p>
        </p:txBody>
      </p:sp>
    </p:spTree>
    <p:extLst>
      <p:ext uri="{BB962C8B-B14F-4D97-AF65-F5344CB8AC3E}">
        <p14:creationId xmlns:p14="http://schemas.microsoft.com/office/powerpoint/2010/main" val="45052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/>
            </a:pPr>
            <a:r>
              <a:rPr lang="fr-FR" sz="36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Professeur.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Bien enseigner le cours (CM, TD, TP).</a:t>
            </a:r>
          </a:p>
        </p:txBody>
      </p:sp>
    </p:spTree>
    <p:extLst>
      <p:ext uri="{BB962C8B-B14F-4D97-AF65-F5344CB8AC3E}">
        <p14:creationId xmlns:p14="http://schemas.microsoft.com/office/powerpoint/2010/main" val="154285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090668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9525" y="3546520"/>
            <a:ext cx="867294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 startAt="4"/>
            </a:pPr>
            <a:r>
              <a:rPr lang="fr-FR" sz="36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Faire la récolte</a:t>
            </a:r>
            <a:endParaRPr lang="fr-FR" sz="3600" b="1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615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/>
            </a:pPr>
            <a:r>
              <a:rPr lang="fr-FR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Étudiant.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Appliquer ce que le cours recommande (TD, TP, activités extra-scolaires liées aux cours).</a:t>
            </a:r>
          </a:p>
        </p:txBody>
      </p:sp>
    </p:spTree>
    <p:extLst>
      <p:ext uri="{BB962C8B-B14F-4D97-AF65-F5344CB8AC3E}">
        <p14:creationId xmlns:p14="http://schemas.microsoft.com/office/powerpoint/2010/main" val="326043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090668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9525" y="3546520"/>
            <a:ext cx="8672947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 startAt="5"/>
            </a:pPr>
            <a:r>
              <a:rPr lang="fr-FR" sz="36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Gérer la récolte.</a:t>
            </a:r>
          </a:p>
        </p:txBody>
      </p:sp>
    </p:spTree>
    <p:extLst>
      <p:ext uri="{BB962C8B-B14F-4D97-AF65-F5344CB8AC3E}">
        <p14:creationId xmlns:p14="http://schemas.microsoft.com/office/powerpoint/2010/main" val="61166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lphaLcPeriod"/>
            </a:pPr>
            <a:r>
              <a:rPr lang="fr-FR" sz="3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Étudiant.</a:t>
            </a:r>
          </a:p>
          <a:p>
            <a:pPr marL="1657350" lvl="2" indent="-7429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Faire de sorte que les cours puissent avoir un impact positif sur sa vie.</a:t>
            </a:r>
          </a:p>
        </p:txBody>
      </p:sp>
    </p:spTree>
    <p:extLst>
      <p:ext uri="{BB962C8B-B14F-4D97-AF65-F5344CB8AC3E}">
        <p14:creationId xmlns:p14="http://schemas.microsoft.com/office/powerpoint/2010/main" val="2641692805"/>
      </p:ext>
    </p:extLst>
  </p:cSld>
  <p:clrMapOvr>
    <a:masterClrMapping/>
  </p:clrMapOvr>
  <p:transition spd="slow">
    <p:comb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r>
              <a:rPr lang="fr-FR" sz="3200" dirty="0"/>
              <a:t>REUSSITE D’UNE FORMATION: </a:t>
            </a:r>
            <a:br>
              <a:rPr lang="fr-FR" sz="3200" dirty="0"/>
            </a:br>
            <a:r>
              <a:rPr lang="fr-FR" sz="3200" dirty="0"/>
              <a:t>Qui est responsable?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924727"/>
              </p:ext>
            </p:extLst>
          </p:nvPr>
        </p:nvGraphicFramePr>
        <p:xfrm>
          <a:off x="2031999" y="3784022"/>
          <a:ext cx="812799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Ecole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Etudiant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Enseignant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26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/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b="1" dirty="0">
                <a:solidFill>
                  <a:srgbClr val="FFFF00"/>
                </a:solidFill>
              </a:rPr>
              <a:t>PRESENTATION DU COURS.</a:t>
            </a:r>
            <a:endParaRPr lang="fr-FR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69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i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Informatique</a:t>
            </a:r>
            <a:r>
              <a:rPr lang="fr-FR" sz="3200" i="1" dirty="0">
                <a:latin typeface="Aharoni" panose="02010803020104030203" pitchFamily="2" charset="-79"/>
                <a:cs typeface="Aharoni" panose="02010803020104030203" pitchFamily="2" charset="-79"/>
              </a:rPr>
              <a:t>. C’est quoi?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Domaine d’activité concernant le traitement automatique de l’information, via un programme, par des machines: ordinateurs; systèmes embarqués, robots, automates, etc.</a:t>
            </a:r>
            <a:endParaRPr lang="fr-FR" sz="3200" i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7686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POURQUOI TROP DE CHÔMAGE?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25781"/>
            <a:ext cx="5721927" cy="4668982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étudie pour chômer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Insuffisance de l’offre d’emploi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Incompétence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Inadéquation de la formation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747167" y="1898067"/>
            <a:ext cx="5444837" cy="466898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Manque de vision à long terme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escuses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syndrome de la satisfaction instantanée</a:t>
            </a:r>
          </a:p>
        </p:txBody>
      </p:sp>
    </p:spTree>
    <p:extLst>
      <p:ext uri="{BB962C8B-B14F-4D97-AF65-F5344CB8AC3E}">
        <p14:creationId xmlns:p14="http://schemas.microsoft.com/office/powerpoint/2010/main" val="2486146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i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Automatique</a:t>
            </a:r>
            <a:r>
              <a:rPr lang="fr-FR" sz="3200" i="1" dirty="0">
                <a:latin typeface="Aharoni" panose="02010803020104030203" pitchFamily="2" charset="-79"/>
                <a:cs typeface="Aharoni" panose="02010803020104030203" pitchFamily="2" charset="-79"/>
              </a:rPr>
              <a:t>. C’est quoi?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Une branche de la technique et de la technologie qui s’occupe de l’étude et de la fabrication des systèmes pouvant fonctionner sans intervention humaine.</a:t>
            </a:r>
          </a:p>
        </p:txBody>
      </p:sp>
    </p:spTree>
    <p:extLst>
      <p:ext uri="{BB962C8B-B14F-4D97-AF65-F5344CB8AC3E}">
        <p14:creationId xmlns:p14="http://schemas.microsoft.com/office/powerpoint/2010/main" val="4017154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i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Industrie</a:t>
            </a:r>
            <a:r>
              <a:rPr lang="fr-FR" sz="3200" i="1" dirty="0">
                <a:latin typeface="Aharoni" panose="02010803020104030203" pitchFamily="2" charset="-79"/>
                <a:cs typeface="Aharoni" panose="02010803020104030203" pitchFamily="2" charset="-79"/>
              </a:rPr>
              <a:t>. C’est quoi?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1939636"/>
            <a:ext cx="9878317" cy="46966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600" dirty="0">
                <a:latin typeface="Aharoni" panose="02010803020104030203" pitchFamily="2" charset="-79"/>
                <a:cs typeface="Aharoni" panose="02010803020104030203" pitchFamily="2" charset="-79"/>
              </a:rPr>
              <a:t>L'ensemble des activités socio-économiques tournées vers la production en série de bien.</a:t>
            </a:r>
          </a:p>
        </p:txBody>
      </p:sp>
    </p:spTree>
    <p:extLst>
      <p:ext uri="{BB962C8B-B14F-4D97-AF65-F5344CB8AC3E}">
        <p14:creationId xmlns:p14="http://schemas.microsoft.com/office/powerpoint/2010/main" val="3083882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i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Informatique</a:t>
            </a:r>
            <a:r>
              <a:rPr lang="fr-FR" sz="3200" i="1" dirty="0">
                <a:latin typeface="Aharoni" panose="02010803020104030203" pitchFamily="2" charset="-79"/>
                <a:cs typeface="Aharoni" panose="02010803020104030203" pitchFamily="2" charset="-79"/>
              </a:rPr>
              <a:t>. C’est quoi?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6255" y="1925781"/>
            <a:ext cx="9878317" cy="46966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Elle sous-entend :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une certaine division du travail ;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une notion d</a:t>
            </a: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  <a:hlinkClick r:id="rId2" tooltip="Échelle (proportion)"/>
              </a:rPr>
              <a:t>‘</a:t>
            </a: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échelle ;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l'utilisation de machine, d'abord manuelles puis automatisées.</a:t>
            </a:r>
          </a:p>
        </p:txBody>
      </p:sp>
    </p:spTree>
    <p:extLst>
      <p:ext uri="{BB962C8B-B14F-4D97-AF65-F5344CB8AC3E}">
        <p14:creationId xmlns:p14="http://schemas.microsoft.com/office/powerpoint/2010/main" val="1551136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5993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i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Informatique Industrielle</a:t>
            </a:r>
            <a:r>
              <a:rPr lang="fr-FR" sz="3200" i="1" dirty="0">
                <a:latin typeface="Aharoni" panose="02010803020104030203" pitchFamily="2" charset="-79"/>
                <a:cs typeface="Aharoni" panose="02010803020104030203" pitchFamily="2" charset="-79"/>
              </a:rPr>
              <a:t>. C’est quoi?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6255" y="1925781"/>
            <a:ext cx="9878317" cy="4696691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Une branche de l’informatique appliquée qui couvre l'ensemble des techniques de conception et de programmation de systèmes informatisés à vocation industrielle qui ne sont pas des ordinateurs.</a:t>
            </a:r>
          </a:p>
        </p:txBody>
      </p:sp>
    </p:spTree>
    <p:extLst>
      <p:ext uri="{BB962C8B-B14F-4D97-AF65-F5344CB8AC3E}">
        <p14:creationId xmlns:p14="http://schemas.microsoft.com/office/powerpoint/2010/main" val="2319100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6" name="Picture 3" descr="C:\Users\toshiba\Desktop\Mazoughou doc\image_cours_CIP\api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1452"/>
            <a:ext cx="5847166" cy="41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:\Users\toshiba\Desktop\Mazoughou doc\image_cours_CIP\images (2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941" y="3491942"/>
            <a:ext cx="6038837" cy="255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61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4" name="Picture 3" descr="C:\Users\toshiba\Desktop\Mazoughou doc\image_cours_CI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1452"/>
            <a:ext cx="4773196" cy="41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oshiba\Desktop\Mazoughou doc\image_cours_CIP\images (2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586" y="2681453"/>
            <a:ext cx="4195192" cy="41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85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8" name="Picture 8" descr="C:\Users\toshiba\Desktop\Mazoughou doc\image_cours_CIP\bio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9438"/>
            <a:ext cx="5553254" cy="320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oshiba\Desktop\Mazoughou doc\image_cours_CIP\bi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64" y="3119438"/>
            <a:ext cx="4987636" cy="314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914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6" name="Picture 5" descr="C:\Users\toshiba\Desktop\Mazoughou doc\image_cours_CIP\images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6528"/>
            <a:ext cx="6122422" cy="25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toshiba\Desktop\Mazoughou doc\image_cours_CIP\images (3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346" y="3396528"/>
            <a:ext cx="5652654" cy="258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201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8" name="Picture 3" descr="C:\Users\toshiba\Desktop\Mazoughou doc\image_cours_CIP\téléchargement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19437"/>
            <a:ext cx="5054414" cy="336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toshiba\Desktop\Mazoughou doc\image_cours_CIP\téléchargement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51" y="3119437"/>
            <a:ext cx="6518050" cy="336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45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6" name="Picture 3" descr="C:\Users\toshiba\Desktop\Mazoughou doc\image_cours_CIP\téléchargement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792231"/>
            <a:ext cx="4168729" cy="383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toshiba\Desktop\Mazoughou doc\image_cours_CIP\téléchargement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945" y="2792230"/>
            <a:ext cx="5805055" cy="382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44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EN IMP: RESPONSABILITES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8018" y="2064327"/>
            <a:ext cx="8575962" cy="4100946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Elaboration d’un cahier des charges de l’architecture d’un système automatique ou d’une installation industrielle ;</a:t>
            </a:r>
          </a:p>
        </p:txBody>
      </p:sp>
    </p:spTree>
    <p:extLst>
      <p:ext uri="{BB962C8B-B14F-4D97-AF65-F5344CB8AC3E}">
        <p14:creationId xmlns:p14="http://schemas.microsoft.com/office/powerpoint/2010/main" val="4139134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200" dirty="0"/>
              <a:t>OBJECTIFS GÉNÉRAUX.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7786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L’innovation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compétitivité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santé économique des entreprises</a:t>
            </a:r>
          </a:p>
        </p:txBody>
      </p:sp>
    </p:spTree>
    <p:extLst>
      <p:ext uri="{BB962C8B-B14F-4D97-AF65-F5344CB8AC3E}">
        <p14:creationId xmlns:p14="http://schemas.microsoft.com/office/powerpoint/2010/main" val="316893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lvl="1" algn="ctr"/>
            <a:r>
              <a:rPr lang="fr-FR" sz="36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ATTITUDES À DÉVELOPPER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5803" y="1917485"/>
            <a:ext cx="10554574" cy="4455604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persistance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créativité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méthode de travail ordonnée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planification et l’organisation</a:t>
            </a: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fr-FR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bon ingénieur c’est celui qui regarde plus loin et par lui même</a:t>
            </a:r>
          </a:p>
        </p:txBody>
      </p:sp>
    </p:spTree>
    <p:extLst>
      <p:ext uri="{BB962C8B-B14F-4D97-AF65-F5344CB8AC3E}">
        <p14:creationId xmlns:p14="http://schemas.microsoft.com/office/powerpoint/2010/main" val="195320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OBJECTIFS SPÉCIFIQUES.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166" y="2153013"/>
            <a:ext cx="8810198" cy="445560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Connaître les définitions et les concepts de base de l’informatique industrielle.</a:t>
            </a:r>
          </a:p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Acquérir les méthodes d’analyse et de synthèse appliquées aux Automates Programmables Industrielles (API).</a:t>
            </a:r>
          </a:p>
        </p:txBody>
      </p:sp>
    </p:spTree>
    <p:extLst>
      <p:ext uri="{BB962C8B-B14F-4D97-AF65-F5344CB8AC3E}">
        <p14:creationId xmlns:p14="http://schemas.microsoft.com/office/powerpoint/2010/main" val="178975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OBJECTIFS SPÉCIFIQUES.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166" y="2153013"/>
            <a:ext cx="8671652" cy="445560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Acquérir les connaissances de base relatives à la programmation des API.</a:t>
            </a:r>
          </a:p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Être capable de concevoir des systèmes automatiques fonctionnels.</a:t>
            </a:r>
          </a:p>
        </p:txBody>
      </p:sp>
    </p:spTree>
    <p:extLst>
      <p:ext uri="{BB962C8B-B14F-4D97-AF65-F5344CB8AC3E}">
        <p14:creationId xmlns:p14="http://schemas.microsoft.com/office/powerpoint/2010/main" val="297685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OBJECTIFS SPÉCIFIQUES.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166" y="2153013"/>
            <a:ext cx="8699361" cy="445560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Acquérir les connaissance de base relatives à la sélection critique des API.</a:t>
            </a:r>
          </a:p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Être capable d’interpréter les spécifications des fabricants.</a:t>
            </a:r>
          </a:p>
        </p:txBody>
      </p:sp>
    </p:spTree>
    <p:extLst>
      <p:ext uri="{BB962C8B-B14F-4D97-AF65-F5344CB8AC3E}">
        <p14:creationId xmlns:p14="http://schemas.microsoft.com/office/powerpoint/2010/main" val="362553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CONTENU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41418" y="2153013"/>
            <a:ext cx="9655322" cy="445560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 dirty="0"/>
              <a:t>Généralié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/>
              <a:t>Automates Programmables </a:t>
            </a:r>
            <a:r>
              <a:rPr lang="fr-FR" sz="3200" dirty="0"/>
              <a:t>Industriels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 dirty="0"/>
              <a:t>Microprocesseurs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 dirty="0"/>
              <a:t>Microcontrôleur: PIC16F877A</a:t>
            </a:r>
          </a:p>
        </p:txBody>
      </p:sp>
    </p:spTree>
    <p:extLst>
      <p:ext uri="{BB962C8B-B14F-4D97-AF65-F5344CB8AC3E}">
        <p14:creationId xmlns:p14="http://schemas.microsoft.com/office/powerpoint/2010/main" val="5661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dirty="0"/>
              <a:t>PRE-REQUIS.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Electronique numérique.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Electrotechnique, Electronique 01 et 02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Info de base, Algorithme, Langage C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/>
              <a:t>Automatique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2606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CALENDRIER.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8266"/>
              </p:ext>
            </p:extLst>
          </p:nvPr>
        </p:nvGraphicFramePr>
        <p:xfrm>
          <a:off x="879763" y="2507727"/>
          <a:ext cx="10432474" cy="2971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70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9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Semaines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V.H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Contenu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16/01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/ Généralité / Logiciel</a:t>
                      </a:r>
                      <a:endParaRPr lang="fr-FR" sz="2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17/01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API</a:t>
                      </a:r>
                      <a:r>
                        <a:rPr lang="fr-FR" sz="24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fr-FR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Microprocesseur / </a:t>
                      </a:r>
                      <a:r>
                        <a:rPr lang="fr-FR" sz="2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Microcontrôleur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18/01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TD / TP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6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19/01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TD / TP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20/01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TD / TP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21/01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Première évaluation.</a:t>
                      </a:r>
                      <a:r>
                        <a:rPr lang="fr-FR" sz="24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TD / TP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13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METHODES D’EVALUATION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marL="342900" lvl="1" indent="-342900" algn="just">
              <a:lnSpc>
                <a:spcPct val="150000"/>
              </a:lnSpc>
            </a:pPr>
            <a:r>
              <a:rPr lang="fr-F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au cours</a:t>
            </a:r>
          </a:p>
          <a:p>
            <a:pPr marL="342900" lvl="1" indent="-342900" algn="just">
              <a:lnSpc>
                <a:spcPct val="150000"/>
              </a:lnSpc>
            </a:pPr>
            <a:r>
              <a:rPr lang="fr-F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Dévoirs de maison</a:t>
            </a:r>
          </a:p>
          <a:p>
            <a:pPr marL="342900" lvl="1" indent="-342900" algn="just">
              <a:lnSpc>
                <a:spcPct val="150000"/>
              </a:lnSpc>
            </a:pPr>
            <a:r>
              <a:rPr lang="fr-F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en ligne</a:t>
            </a:r>
          </a:p>
          <a:p>
            <a:pPr marL="342900" lvl="1" indent="-342900" algn="just">
              <a:lnSpc>
                <a:spcPct val="150000"/>
              </a:lnSpc>
            </a:pPr>
            <a:r>
              <a:rPr lang="fr-F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Travaux de groupe</a:t>
            </a:r>
          </a:p>
        </p:txBody>
      </p:sp>
    </p:spTree>
    <p:extLst>
      <p:ext uri="{BB962C8B-B14F-4D97-AF65-F5344CB8AC3E}">
        <p14:creationId xmlns:p14="http://schemas.microsoft.com/office/powerpoint/2010/main" val="399878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OUTILS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Un ordinateur avec accès à internet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Un appareil de mesure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Proteus, Ares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CC5X, MPLAB</a:t>
            </a:r>
          </a:p>
        </p:txBody>
      </p:sp>
    </p:spTree>
    <p:extLst>
      <p:ext uri="{BB962C8B-B14F-4D97-AF65-F5344CB8AC3E}">
        <p14:creationId xmlns:p14="http://schemas.microsoft.com/office/powerpoint/2010/main" val="365589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EN IMP: RESPONSABILITES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8018" y="2064327"/>
            <a:ext cx="8541327" cy="4475018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Audit et optimisation du fonctionnement des API avec ses équipements d’interconnexion et ses protocoles (normalisés ou non) ;</a:t>
            </a:r>
          </a:p>
        </p:txBody>
      </p:sp>
    </p:spTree>
    <p:extLst>
      <p:ext uri="{BB962C8B-B14F-4D97-AF65-F5344CB8AC3E}">
        <p14:creationId xmlns:p14="http://schemas.microsoft.com/office/powerpoint/2010/main" val="4033345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REGLES DU JEU.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algn="just"/>
            <a:r>
              <a:rPr lang="fr-FR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 principes, vos attentes</a:t>
            </a:r>
          </a:p>
          <a:p>
            <a:pPr lvl="1" algn="just"/>
            <a:r>
              <a:rPr lang="fr-FR" sz="3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Ponctualité, </a:t>
            </a:r>
          </a:p>
          <a:p>
            <a:pPr lvl="1" algn="just"/>
            <a:r>
              <a:rPr lang="fr-FR" sz="3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Respet du temps, beaucoup de TP,</a:t>
            </a:r>
          </a:p>
        </p:txBody>
      </p:sp>
    </p:spTree>
    <p:extLst>
      <p:ext uri="{BB962C8B-B14F-4D97-AF65-F5344CB8AC3E}">
        <p14:creationId xmlns:p14="http://schemas.microsoft.com/office/powerpoint/2010/main" val="239132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REGLES DU JEU.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algn="just"/>
            <a:r>
              <a:rPr lang="fr-FR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 attentes</a:t>
            </a:r>
          </a:p>
          <a:p>
            <a:pPr marL="742950" lvl="2" indent="-342900" algn="just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Atteindre mes objectifs</a:t>
            </a:r>
          </a:p>
        </p:txBody>
      </p:sp>
    </p:spTree>
    <p:extLst>
      <p:ext uri="{BB962C8B-B14F-4D97-AF65-F5344CB8AC3E}">
        <p14:creationId xmlns:p14="http://schemas.microsoft.com/office/powerpoint/2010/main" val="286774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REGLES DU JEU.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7781" y="1911928"/>
            <a:ext cx="9504219" cy="480752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 principes</a:t>
            </a: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devise du pays</a:t>
            </a: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et note non négociables</a:t>
            </a: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absent = un absent ≠ non absent</a:t>
            </a: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respect mutuel</a:t>
            </a: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respect des engagements et principes</a:t>
            </a:r>
          </a:p>
        </p:txBody>
      </p:sp>
    </p:spTree>
    <p:extLst>
      <p:ext uri="{BB962C8B-B14F-4D97-AF65-F5344CB8AC3E}">
        <p14:creationId xmlns:p14="http://schemas.microsoft.com/office/powerpoint/2010/main" val="3294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71398"/>
              </p:ext>
            </p:extLst>
          </p:nvPr>
        </p:nvGraphicFramePr>
        <p:xfrm>
          <a:off x="2880194" y="1987134"/>
          <a:ext cx="4989642" cy="408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776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 dirty="0">
                          <a:effectLst/>
                        </a:rPr>
                        <a:t>09h00-11h00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>
                          <a:effectLst/>
                        </a:rPr>
                        <a:t>Cours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776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 dirty="0">
                          <a:effectLst/>
                        </a:rPr>
                        <a:t>11h00-11h30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 dirty="0">
                          <a:effectLst/>
                        </a:rPr>
                        <a:t>Pause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776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>
                          <a:effectLst/>
                        </a:rPr>
                        <a:t>11h30-13h30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>
                          <a:effectLst/>
                        </a:rPr>
                        <a:t>Cours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776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>
                          <a:effectLst/>
                        </a:rPr>
                        <a:t>13h30-14h00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 dirty="0">
                          <a:effectLst/>
                        </a:rPr>
                        <a:t>Pause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776"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>
                          <a:effectLst/>
                        </a:rPr>
                        <a:t>14h00-16h00</a:t>
                      </a:r>
                      <a:endParaRPr lang="fr-F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200" u="none" strike="noStrike" dirty="0">
                          <a:effectLst/>
                        </a:rPr>
                        <a:t>Cours</a:t>
                      </a:r>
                      <a:endParaRPr lang="fr-F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14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EN IMP: RESPONSABILITES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8018" y="2064327"/>
            <a:ext cx="8575962" cy="4100946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Travailler en équipe et représenter son entreprise auprès d’un client 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Connaître des procédures de sécurité en milieux industriel.</a:t>
            </a:r>
            <a:endParaRPr lang="fr-FR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10411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EN IMP: COMPETENCE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8018" y="2064327"/>
            <a:ext cx="8575962" cy="4100946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Mettre en œuvre des systèmes automatiques;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Installer et faire évoluer des architectures de systèmes automatiques fonctionnels ;</a:t>
            </a:r>
          </a:p>
        </p:txBody>
      </p:sp>
    </p:spTree>
    <p:extLst>
      <p:ext uri="{BB962C8B-B14F-4D97-AF65-F5344CB8AC3E}">
        <p14:creationId xmlns:p14="http://schemas.microsoft.com/office/powerpoint/2010/main" val="1190850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EN IMP: COMPETENCE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8018" y="1911926"/>
            <a:ext cx="8575962" cy="4793673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Installer et configurer les logiciels intervenant dans les équipement électroniques;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Faire la maintenance matérielle et logicielle des installations et équipements électroniques.</a:t>
            </a:r>
          </a:p>
        </p:txBody>
      </p:sp>
    </p:spTree>
    <p:extLst>
      <p:ext uri="{BB962C8B-B14F-4D97-AF65-F5344CB8AC3E}">
        <p14:creationId xmlns:p14="http://schemas.microsoft.com/office/powerpoint/2010/main" val="3516311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DIPLÔME EN IMP: METIERS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8018" y="1911926"/>
            <a:ext cx="8575962" cy="4793673"/>
          </a:xfrm>
        </p:spPr>
        <p:txBody>
          <a:bodyPr>
            <a:noAutofit/>
          </a:bodyPr>
          <a:lstStyle/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Concepteur et vendeur d’équipements électroniques;</a:t>
            </a: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3200" dirty="0">
                <a:latin typeface="Aharoni" panose="02010803020104030203" pitchFamily="2" charset="-79"/>
                <a:cs typeface="Aharoni" panose="02010803020104030203" pitchFamily="2" charset="-79"/>
              </a:rPr>
              <a:t>Responsable maintenances logicielle et matérielle des équipements et installations électroniques.</a:t>
            </a:r>
            <a:endParaRPr lang="fr-FR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5947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Concis</Template>
  <TotalTime>816</TotalTime>
  <Words>1118</Words>
  <Application>Microsoft Office PowerPoint</Application>
  <PresentationFormat>Grand écran</PresentationFormat>
  <Paragraphs>200</Paragraphs>
  <Slides>53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60" baseType="lpstr">
      <vt:lpstr>Aharoni</vt:lpstr>
      <vt:lpstr>Calibri</vt:lpstr>
      <vt:lpstr>Century Gothic</vt:lpstr>
      <vt:lpstr>Times New Roman</vt:lpstr>
      <vt:lpstr>Wingdings</vt:lpstr>
      <vt:lpstr>Wingdings 2</vt:lpstr>
      <vt:lpstr>Concis</vt:lpstr>
      <vt:lpstr>COURS  D’INFORMATIQUE INDUSTRIELLE www.magoe.net   CM: 10h; TD: 20h; TP: 30h</vt:lpstr>
      <vt:lpstr>QUESTIONS DE DISCERNEMENT.</vt:lpstr>
      <vt:lpstr>POURQUOI TROP DE CHÔMAGE?</vt:lpstr>
      <vt:lpstr>DIPLÔME EN IMP: RESPONSABILITES</vt:lpstr>
      <vt:lpstr>DIPLÔME EN IMP: RESPONSABILITES</vt:lpstr>
      <vt:lpstr>DIPLÔME EN IMP: RESPONSABILITES</vt:lpstr>
      <vt:lpstr>DIPLÔME EN IMP: COMPETENCE</vt:lpstr>
      <vt:lpstr>DIPLÔME EN IMP: COMPETENCE</vt:lpstr>
      <vt:lpstr>DIPLÔME EN IMP: METIERS</vt:lpstr>
      <vt:lpstr>DIPLÔME EN IMP: SECTEURS D’ACTIVITE</vt:lpstr>
      <vt:lpstr>DIPLÔME EN IMP: SECTEURS D’ACTIVITE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REUSSITE D’UNE FORMATION:  Qui est responsable?</vt:lpstr>
      <vt:lpstr>Présentation PowerPoint</vt:lpstr>
      <vt:lpstr>Informatique. C’est quoi?</vt:lpstr>
      <vt:lpstr>Automatique. C’est quoi?</vt:lpstr>
      <vt:lpstr>Industrie. C’est quoi?</vt:lpstr>
      <vt:lpstr>Informatique. C’est quoi?</vt:lpstr>
      <vt:lpstr>Informatique Industrielle. C’est quoi?</vt:lpstr>
      <vt:lpstr>POURQUOI CE COURS?</vt:lpstr>
      <vt:lpstr>POURQUOI CE COURS?</vt:lpstr>
      <vt:lpstr>POURQUOI CE COURS?</vt:lpstr>
      <vt:lpstr>POURQUOI CE COURS?</vt:lpstr>
      <vt:lpstr>POURQUOI CE COURS?</vt:lpstr>
      <vt:lpstr>POURQUOI CE COURS?</vt:lpstr>
      <vt:lpstr>OBJECTIFS GÉNÉRAUX.</vt:lpstr>
      <vt:lpstr>ATTITUDES À DÉVELOPPER</vt:lpstr>
      <vt:lpstr>OBJECTIFS SPÉCIFIQUES.</vt:lpstr>
      <vt:lpstr>OBJECTIFS SPÉCIFIQUES.</vt:lpstr>
      <vt:lpstr>OBJECTIFS SPÉCIFIQUES.</vt:lpstr>
      <vt:lpstr>CONTENU</vt:lpstr>
      <vt:lpstr>PRE-REQUIS.</vt:lpstr>
      <vt:lpstr>CALENDRIER.</vt:lpstr>
      <vt:lpstr>METHODES D’EVALUATION</vt:lpstr>
      <vt:lpstr>OUTILS</vt:lpstr>
      <vt:lpstr>LES REGLES DU JEU.</vt:lpstr>
      <vt:lpstr>LES REGLES DU JEU.</vt:lpstr>
      <vt:lpstr>LES REGLES DU JEU.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DEVELOPPEMENT PERSONNEL</dc:title>
  <dc:creator>toshiba</dc:creator>
  <cp:lastModifiedBy>Magoe</cp:lastModifiedBy>
  <cp:revision>105</cp:revision>
  <dcterms:created xsi:type="dcterms:W3CDTF">2016-08-25T15:30:39Z</dcterms:created>
  <dcterms:modified xsi:type="dcterms:W3CDTF">2021-10-12T19:19:05Z</dcterms:modified>
</cp:coreProperties>
</file>